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0" r:id="rId1"/>
  </p:sldMasterIdLst>
  <p:notesMasterIdLst>
    <p:notesMasterId r:id="rId20"/>
  </p:notesMasterIdLst>
  <p:sldIdLst>
    <p:sldId id="256" r:id="rId2"/>
    <p:sldId id="2145705481" r:id="rId3"/>
    <p:sldId id="455" r:id="rId4"/>
    <p:sldId id="446" r:id="rId5"/>
    <p:sldId id="440" r:id="rId6"/>
    <p:sldId id="2145705482" r:id="rId7"/>
    <p:sldId id="2145705480" r:id="rId8"/>
    <p:sldId id="2145705475" r:id="rId9"/>
    <p:sldId id="2145705479" r:id="rId10"/>
    <p:sldId id="2145705470" r:id="rId11"/>
    <p:sldId id="2145705468" r:id="rId12"/>
    <p:sldId id="2145705476" r:id="rId13"/>
    <p:sldId id="452" r:id="rId14"/>
    <p:sldId id="454" r:id="rId15"/>
    <p:sldId id="2766" r:id="rId16"/>
    <p:sldId id="2145705474" r:id="rId17"/>
    <p:sldId id="2751" r:id="rId18"/>
    <p:sldId id="21457054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114" d="100"/>
          <a:sy n="114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07A2E-DA81-CF40-B30B-6A291C82E045}" type="datetimeFigureOut">
              <a:rPr lang="en-US" smtClean="0"/>
              <a:t>2/29/24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23612-94D1-8E42-AD1F-39905709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8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70086B-E28E-4801-854C-3D1C0097F7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91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E54A7-67C3-C970-14C1-12E978648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5CA6A-3AFB-85A6-F672-11AEBA436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80D03-F575-91EC-7D6B-ECB275F0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89B-31FE-6143-B664-336BC28A9F9A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6CCB3-AB14-00BB-6A78-D4776980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60797-E216-BEDA-5CFC-6FF6E69A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BD37-D4FB-084F-A857-C226BA32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8837-E343-48D0-29D9-D7D0B8FA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30DDC-7863-ADE5-7615-F9100D638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D056C-3B05-21E4-BA91-B6D92228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89B-31FE-6143-B664-336BC28A9F9A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4CBE-B772-FDDA-C44E-F07B97AF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7C520-A9F3-3EA7-B010-A4533666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BD37-D4FB-084F-A857-C226BA32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7C79B-6A8B-97A3-3EF3-480FEBD82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403E9-5574-AEF7-94F0-3859849BA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1757B-0A36-5363-657E-DEDBFF95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89B-31FE-6143-B664-336BC28A9F9A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2B8C1-3C8D-9556-5E5F-B9FDBBC6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2D3F6-892B-E624-5B7A-752944D1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BD37-D4FB-084F-A857-C226BA32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8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63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kground Top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B7E95C-6229-4AC8-B518-36325BAB2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22" y="365125"/>
            <a:ext cx="7946796" cy="1325563"/>
          </a:xfrm>
        </p:spPr>
        <p:txBody>
          <a:bodyPr/>
          <a:lstStyle>
            <a:lvl1pPr algn="ctr">
              <a:defRPr b="1" cap="all" baseline="0">
                <a:solidFill>
                  <a:srgbClr val="003D6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5FC412-99C5-4D98-AFC6-9C49F1F47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9503"/>
            <a:ext cx="10515600" cy="39774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28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447F-20C6-CC0F-4125-CA351FA5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7C47D-EAFE-A51C-BA21-8A0B4B466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B59B0-B83B-256E-7717-F196B00D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89B-31FE-6143-B664-336BC28A9F9A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1CD86-C373-3427-16C7-B4550FD4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F2EDD-A2E1-91C0-C5F3-DD9F366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BD37-D4FB-084F-A857-C226BA32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6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6C7FC-3B55-9EF0-8B21-431EF27C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1679E-A1BA-8505-B634-D388A567F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F2F93-88C0-1D3F-C8E5-B5469888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89B-31FE-6143-B664-336BC28A9F9A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78DF-F14F-D1F4-2996-ABD3C80A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400B6-7CDE-11CE-225A-A683978A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BD37-D4FB-084F-A857-C226BA32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4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1ADB-D932-8CE9-3B98-D6AB261E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33F56-0764-CAF5-BBC5-68CC5C14F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C3A09-62B5-191C-D790-B304F1E25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488AC-285B-495E-215C-1E8DFA82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89B-31FE-6143-B664-336BC28A9F9A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8B506-20FE-F5C6-7D31-0C1D5CFF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837-F9F2-F9B6-AB40-703186EA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BD37-D4FB-084F-A857-C226BA32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1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CC1B-3B35-6E15-6C89-DF3E91CE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C5AC0-4788-7D48-4658-D1003103F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589FA-4B57-A313-D4F8-E07AD8F76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330EC-EF3C-DCE5-0D7A-797754691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2351B-FD43-0F01-4ECF-26A575345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5C0E69-8BCF-0C1A-7642-AA8E99A5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89B-31FE-6143-B664-336BC28A9F9A}" type="datetimeFigureOut">
              <a:rPr lang="en-US" smtClean="0"/>
              <a:t>2/29/24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331661-97D5-37A2-A451-0525932B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D19D5-0AD6-7252-7FBF-D3B050D5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BD37-D4FB-084F-A857-C226BA32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5C176-4701-89D8-46F0-8F843E62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A5961-200E-BD2E-3153-F3644A2B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89B-31FE-6143-B664-336BC28A9F9A}" type="datetimeFigureOut">
              <a:rPr lang="en-US" smtClean="0"/>
              <a:t>2/29/24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D2AF1-ACDC-366B-C6AD-F5482B66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05DD8-14C6-59AD-3BAF-643CBBA1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BD37-D4FB-084F-A857-C226BA32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A47137-53B4-4FBB-27C9-E7669665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89B-31FE-6143-B664-336BC28A9F9A}" type="datetimeFigureOut">
              <a:rPr lang="en-US" smtClean="0"/>
              <a:t>2/29/24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1F47A-3AE0-8476-697A-4467098C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E37D6-7879-9BD4-DD2E-9472AF12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BD37-D4FB-084F-A857-C226BA32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0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296D-F5FF-59CA-281A-5E846323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54111-D82F-0B0D-FC85-80E63F7D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9D7C9-06A6-7054-5786-498907FB8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568ED-D96E-5567-95B6-6BD1691C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89B-31FE-6143-B664-336BC28A9F9A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8FB9E-FEE7-07E2-0471-38B5D2E1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BE1E7-AFA4-A420-810B-E94CAFB6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BD37-D4FB-084F-A857-C226BA32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0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B855-BCB8-DFD3-E1A9-6720665F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5360C-2105-170E-25D9-553C380AD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3C5F3-FA71-F54A-D4A2-039866FC8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FD6FF-987E-A482-33DB-E7D7F1562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89B-31FE-6143-B664-336BC28A9F9A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DB011-8E22-A8F2-6D54-8D6D1619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EC377-094F-D9D7-A83F-07ED77AB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BD37-D4FB-084F-A857-C226BA32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9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D8F18-77BF-DBFB-0D22-272DF3AC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40570-919B-D74E-9F34-A9B7417BA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6C11B-98F6-EA45-2E2D-C7D8874D7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089B-31FE-6143-B664-336BC28A9F9A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F3DA3-8C4C-C98B-9771-397F8FF01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0B362-4936-C400-5F9A-58156A293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FBD37-D4FB-084F-A857-C226BA32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5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2.arb.ca.gov/sites/default/files/2023-09/lcfs_sria_2023_0.pdf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leanfuels.org/sustainable-impact/health-benefits-study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emf"/><Relationship Id="rId7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ca.gov/data-reports/energy-insights/what-drives-californias-gasoline-price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0B6410B-DB3C-57C8-9E91-9964EDA42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3500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/>
              <a:t>Tuesday, December 19, 2023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C282B9-08D0-7CF8-0FB1-1048DA5EA667}"/>
              </a:ext>
            </a:extLst>
          </p:cNvPr>
          <p:cNvGrpSpPr>
            <a:grpSpLocks/>
          </p:cNvGrpSpPr>
          <p:nvPr/>
        </p:nvGrpSpPr>
        <p:grpSpPr bwMode="auto">
          <a:xfrm>
            <a:off x="3334215" y="1072931"/>
            <a:ext cx="4243745" cy="1144752"/>
            <a:chOff x="740" y="-521"/>
            <a:chExt cx="4251" cy="11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3E131F-9DFB-B5FF-AD8A-9D95776FC6D3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" y="-10"/>
              <a:ext cx="4251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5ED9B8-DC0F-EAED-55AF-9EDB676C6062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-521"/>
              <a:ext cx="176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68A2DA-41AB-F67E-5E11-ED8298F8BFB3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" y="-337"/>
              <a:ext cx="267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761A70-5FB4-54BA-5105-B083A4DC341C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" y="-409"/>
              <a:ext cx="396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8E7AE6-5E03-9A37-0584-DD0763BB69C1}"/>
              </a:ext>
            </a:extLst>
          </p:cNvPr>
          <p:cNvSpPr txBox="1"/>
          <p:nvPr/>
        </p:nvSpPr>
        <p:spPr>
          <a:xfrm>
            <a:off x="1734208" y="314259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Including a Clean Fuel Standard in the FY 2025 NYS Budget Would Accelerate Electrification, Improve Air Quality, and Ensure that New York’s ZEV Mandates are Achievable</a:t>
            </a:r>
          </a:p>
        </p:txBody>
      </p:sp>
    </p:spTree>
    <p:extLst>
      <p:ext uri="{BB962C8B-B14F-4D97-AF65-F5344CB8AC3E}">
        <p14:creationId xmlns:p14="http://schemas.microsoft.com/office/powerpoint/2010/main" val="305056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5BD8-A8D0-554A-685E-0C455429F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43" y="365125"/>
            <a:ext cx="11313763" cy="1325563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C&amp;T and LCFS Are Complementary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9261E-D486-D76E-B3E1-3EABBF32C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42" y="1519238"/>
            <a:ext cx="11169115" cy="4351338"/>
          </a:xfrm>
        </p:spPr>
        <p:txBody>
          <a:bodyPr>
            <a:normAutofit/>
          </a:bodyPr>
          <a:lstStyle/>
          <a:p>
            <a:pPr marL="231775"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“CARB designed the LCFS and Cap-and-Trade Programs to complement one another.”</a:t>
            </a:r>
          </a:p>
          <a:p>
            <a:pPr marL="231775"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“Investments made to comply with one…will generally result in reduced compliance requirements for the other…”</a:t>
            </a:r>
          </a:p>
          <a:p>
            <a:pPr marL="231775"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“Increased use of low-carbon fuel due to the LCFS will reduce fuel suppliers’ GHG emissions covered by the Cap-and-Trade Program, reducing the Cap-and-Trade Program compliance obligation…” </a:t>
            </a:r>
          </a:p>
          <a:p>
            <a:pPr marL="231775"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“Similarly, selling cleaner fuels or investing in emission reduction projects at California refineries and oil fields to comply with the Cap-and-Trade Program may also generate credits under the LCFS. </a:t>
            </a:r>
          </a:p>
          <a:p>
            <a:pPr marL="231775"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60F90-27DB-5C10-90CE-A9EDB20E228C}"/>
              </a:ext>
            </a:extLst>
          </p:cNvPr>
          <p:cNvSpPr/>
          <p:nvPr/>
        </p:nvSpPr>
        <p:spPr>
          <a:xfrm>
            <a:off x="8329083" y="4878917"/>
            <a:ext cx="3862917" cy="1979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CC395-1229-111D-A099-C930688B832E}"/>
              </a:ext>
            </a:extLst>
          </p:cNvPr>
          <p:cNvSpPr txBox="1"/>
          <p:nvPr/>
        </p:nvSpPr>
        <p:spPr>
          <a:xfrm>
            <a:off x="161396" y="6259512"/>
            <a:ext cx="6908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u="sng" dirty="0">
                <a:latin typeface="Arial" panose="020B0604020202020204" pitchFamily="34" charset="0"/>
                <a:cs typeface="Arial" panose="020B0604020202020204" pitchFamily="34" charset="0"/>
              </a:rPr>
              <a:t>Source: CARB, Standardized Regulatory Impacts Assessment (SRIA), 2023 LCFS Amendments, </a:t>
            </a:r>
            <a:r>
              <a:rPr lang="en-US" sz="1200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https://ww2.arb.ca.gov/sites/default/files/2023-09/</a:t>
            </a:r>
            <a:r>
              <a:rPr lang="en-US" sz="1200" i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lcfs_sria_2023_0.pdf</a:t>
            </a:r>
            <a:r>
              <a:rPr lang="en-US" sz="1200" i="1" u="sng" dirty="0">
                <a:latin typeface="Arial" panose="020B0604020202020204" pitchFamily="34" charset="0"/>
                <a:cs typeface="Arial" panose="020B0604020202020204" pitchFamily="34" charset="0"/>
              </a:rPr>
              <a:t>, at 30.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902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aph showing the price of a credit transaction">
            <a:extLst>
              <a:ext uri="{FF2B5EF4-FFF2-40B4-BE49-F238E27FC236}">
                <a16:creationId xmlns:a16="http://schemas.microsoft.com/office/drawing/2014/main" id="{24F7C0D5-F0C9-5C6F-5D32-160D86616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1529291" y="2075886"/>
            <a:ext cx="9133417" cy="4090261"/>
          </a:xfr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277BBD-3067-D513-A130-2CF681CC6DD4}"/>
              </a:ext>
            </a:extLst>
          </p:cNvPr>
          <p:cNvSpPr txBox="1"/>
          <p:nvPr/>
        </p:nvSpPr>
        <p:spPr>
          <a:xfrm>
            <a:off x="7819756" y="3751685"/>
            <a:ext cx="290592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Correlation coefficient = 0.06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CCC8F-878E-CB1C-12E3-AB8A6CFF959F}"/>
              </a:ext>
            </a:extLst>
          </p:cNvPr>
          <p:cNvSpPr/>
          <p:nvPr/>
        </p:nvSpPr>
        <p:spPr>
          <a:xfrm>
            <a:off x="-1" y="-1"/>
            <a:ext cx="3926417" cy="2075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8C820B-5283-8E6A-B956-892B2D3F5B20}"/>
              </a:ext>
            </a:extLst>
          </p:cNvPr>
          <p:cNvSpPr txBox="1"/>
          <p:nvPr/>
        </p:nvSpPr>
        <p:spPr>
          <a:xfrm>
            <a:off x="0" y="807108"/>
            <a:ext cx="12192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Correlation Between LCFS Credit and Retail Pump Prices</a:t>
            </a:r>
          </a:p>
        </p:txBody>
      </p:sp>
    </p:spTree>
    <p:extLst>
      <p:ext uri="{BB962C8B-B14F-4D97-AF65-F5344CB8AC3E}">
        <p14:creationId xmlns:p14="http://schemas.microsoft.com/office/powerpoint/2010/main" val="1542326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9A36D-2EBD-CAAD-C451-67E96EACFC61}"/>
              </a:ext>
            </a:extLst>
          </p:cNvPr>
          <p:cNvSpPr txBox="1"/>
          <p:nvPr/>
        </p:nvSpPr>
        <p:spPr>
          <a:xfrm>
            <a:off x="2039007" y="2890345"/>
            <a:ext cx="6915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244204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Attributes of a Clean Fuel Standard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45022"/>
            <a:ext cx="10515600" cy="463194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Technology-neutral and fuel-neutral program for all transportation energy, including all fuels and electricity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Covers refiners, blenders, importers, distributors, and generators of fuel/electricity used in 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Program credits/deficits are based on direct and indirect lifecycle GHG emissions </a:t>
            </a:r>
          </a:p>
          <a:p>
            <a:pPr marL="800100" lvl="1" indent="-342900"/>
            <a:r>
              <a:rPr lang="en-US" dirty="0"/>
              <a:t>Only fuels with net health benefits generate credits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Declining annual cap means that today’s marginally better fuels can become deficit generators in the future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B7CC-AB66-E049-88B4-DA963FC19E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75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a CFS fit in with other CLCPA/clean air goals?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Complements Cap-and-Invest by targeting emission reductions into the transportation sector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Dedicates &gt;40% of utility/state agency/authority revenue electrification and diesel pollution reduction in the State’s Disadvantaged Communities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Funds for electrification and </a:t>
            </a:r>
            <a:r>
              <a:rPr lang="en-US" dirty="0" err="1">
                <a:latin typeface="+mn-lt"/>
              </a:rPr>
              <a:t>decarbonization</a:t>
            </a:r>
            <a:r>
              <a:rPr lang="en-US" dirty="0">
                <a:latin typeface="+mn-lt"/>
              </a:rPr>
              <a:t> from fossil fuels – not ratepayers!</a:t>
            </a:r>
          </a:p>
          <a:p>
            <a:pPr marL="800100" lvl="1" indent="-342900">
              <a:lnSpc>
                <a:spcPct val="170000"/>
              </a:lnSpc>
            </a:pPr>
            <a:r>
              <a:rPr lang="en-US" dirty="0"/>
              <a:t>Will generate &gt;$1.3B/year - without further NYS budget action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Creates a revenue stream to help ensure transit and school bus fleets electrify on schedule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Reduces PM, NOx, and other air toxics to help NYS meet its Clean Air Act requirements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Reducing petroleum use in trucks and buses will generate &gt;$1B in cumulative health benefits by 2030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Will create 9,200 jobs and $2.6B/year in wage income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b="1" u="sng" dirty="0">
                <a:latin typeface="+mn-lt"/>
              </a:rPr>
              <a:t>Without a CFS</a:t>
            </a:r>
            <a:r>
              <a:rPr lang="en-US" b="1" dirty="0">
                <a:latin typeface="+mn-lt"/>
              </a:rPr>
              <a:t>, under DEC’s most ambitious “electrify everything” scenario (98% of car sales and 40-50% of truck sales are ZEV by 2030), </a:t>
            </a:r>
            <a:r>
              <a:rPr lang="en-US" b="1" u="sng" dirty="0">
                <a:latin typeface="+mn-lt"/>
              </a:rPr>
              <a:t>roughly 1/3 of transportation energy in 2050 will still be fossil fuels</a:t>
            </a:r>
            <a:r>
              <a:rPr lang="en-US" b="1" dirty="0">
                <a:latin typeface="+mn-lt"/>
              </a:rPr>
              <a:t>, thanks to legacy vehicles and non-ZEV vehicles still to be sold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B7CC-AB66-E049-88B4-DA963FC19E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6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5C83-63A5-448C-8FAE-800EAFC7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Study Shows Significant Health Benefits from B100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12096A-6EB9-4B8F-B894-95BF98B00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86" y="2199503"/>
            <a:ext cx="6672960" cy="397746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Switching to B100 in legacy vehicles and heating would: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ea typeface="Calibri" panose="020F0502020204030204" pitchFamily="34" charset="0"/>
              <a:cs typeface="Times New Roman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For New York (4 sites – Port Elizabeth, the Bronx, Albany, Buffalo) </a:t>
            </a:r>
            <a:endParaRPr lang="en-US" dirty="0">
              <a:solidFill>
                <a:schemeClr val="tx1"/>
              </a:solidFill>
              <a:ea typeface="Calibri" panose="020F0502020204030204" pitchFamily="34" charset="0"/>
              <a:cs typeface="Times New Roman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ea typeface="Calibri" panose="020F0502020204030204" pitchFamily="34" charset="0"/>
                <a:cs typeface="Times New Roman"/>
              </a:rPr>
              <a:t>Prevent 203 premature deaths/</a:t>
            </a:r>
            <a:r>
              <a:rPr lang="en-US" sz="2600" b="1" dirty="0" err="1">
                <a:ea typeface="Calibri" panose="020F0502020204030204" pitchFamily="34" charset="0"/>
                <a:cs typeface="Times New Roman"/>
              </a:rPr>
              <a:t>yr</a:t>
            </a:r>
            <a:endParaRPr lang="en-US" sz="2600" b="1" dirty="0">
              <a:ea typeface="Calibri" panose="020F0502020204030204" pitchFamily="34" charset="0"/>
              <a:cs typeface="Times New Roman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ea typeface="Calibri" panose="020F0502020204030204" pitchFamily="34" charset="0"/>
                <a:cs typeface="Times New Roman"/>
              </a:rPr>
              <a:t>Result in 36,600 fewer sick days/</a:t>
            </a:r>
            <a:r>
              <a:rPr lang="en-US" sz="2600" b="1" dirty="0" err="1">
                <a:ea typeface="Calibri" panose="020F0502020204030204" pitchFamily="34" charset="0"/>
                <a:cs typeface="Times New Roman"/>
              </a:rPr>
              <a:t>yr</a:t>
            </a:r>
            <a:endParaRPr lang="en-US" sz="2600" b="1" dirty="0">
              <a:ea typeface="Calibri" panose="020F0502020204030204" pitchFamily="34" charset="0"/>
              <a:cs typeface="Times New Roman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ea typeface="Calibri" panose="020F0502020204030204" pitchFamily="34" charset="0"/>
                <a:cs typeface="Times New Roman"/>
              </a:rPr>
              <a:t>Reduce 88,700 asthma cases/</a:t>
            </a:r>
            <a:r>
              <a:rPr lang="en-US" sz="2600" b="1" dirty="0" err="1">
                <a:ea typeface="Calibri" panose="020F0502020204030204" pitchFamily="34" charset="0"/>
                <a:cs typeface="Times New Roman"/>
              </a:rPr>
              <a:t>yr</a:t>
            </a:r>
            <a:endParaRPr lang="en-US" sz="2600" b="1" dirty="0">
              <a:ea typeface="Calibri" panose="020F0502020204030204" pitchFamily="34" charset="0"/>
              <a:cs typeface="Times New Roman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ea typeface="Calibri" panose="020F0502020204030204" pitchFamily="34" charset="0"/>
                <a:cs typeface="Times New Roman"/>
              </a:rPr>
              <a:t>Avoid $1.7 billion/</a:t>
            </a:r>
            <a:r>
              <a:rPr lang="en-US" sz="2600" b="1" dirty="0" err="1">
                <a:ea typeface="Calibri" panose="020F0502020204030204" pitchFamily="34" charset="0"/>
                <a:cs typeface="Times New Roman"/>
              </a:rPr>
              <a:t>yr</a:t>
            </a:r>
            <a:r>
              <a:rPr lang="en-US" sz="2600" b="1" dirty="0">
                <a:ea typeface="Calibri" panose="020F0502020204030204" pitchFamily="34" charset="0"/>
                <a:cs typeface="Times New Roman"/>
              </a:rPr>
              <a:t> in health costs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300" b="1" dirty="0">
              <a:ea typeface="Calibri" panose="020F0502020204030204" pitchFamily="34" charset="0"/>
              <a:cs typeface="Times New Roman"/>
            </a:endParaRPr>
          </a:p>
          <a:p>
            <a:pPr marL="305435" indent="-30543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/>
              </a:rPr>
              <a:t>For all 28 sites</a:t>
            </a:r>
            <a:endParaRPr lang="en-US" sz="290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ea typeface="Calibri" panose="020F0502020204030204" pitchFamily="34" charset="0"/>
                <a:cs typeface="Times New Roman"/>
              </a:rPr>
              <a:t>C</a:t>
            </a:r>
            <a:r>
              <a:rPr lang="en-US" sz="2600" b="1" dirty="0">
                <a:effectLst/>
                <a:ea typeface="Calibri" panose="020F0502020204030204" pitchFamily="34" charset="0"/>
                <a:cs typeface="Times New Roman"/>
              </a:rPr>
              <a:t>ancer cases reduced by nearly 9500 (over 70-yr timeframe)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ea typeface="Calibri" panose="020F0502020204030204" pitchFamily="34" charset="0"/>
                <a:cs typeface="Times New Roman"/>
              </a:rPr>
              <a:t>Nearly 930 </a:t>
            </a:r>
            <a:r>
              <a:rPr lang="en-US" sz="2600" b="1" dirty="0">
                <a:effectLst/>
                <a:ea typeface="Calibri" panose="020F0502020204030204" pitchFamily="34" charset="0"/>
                <a:cs typeface="Times New Roman"/>
              </a:rPr>
              <a:t>fewer premature deaths/</a:t>
            </a:r>
            <a:r>
              <a:rPr lang="en-US" sz="2600" b="1" dirty="0" err="1">
                <a:effectLst/>
                <a:ea typeface="Calibri" panose="020F0502020204030204" pitchFamily="34" charset="0"/>
                <a:cs typeface="Times New Roman"/>
              </a:rPr>
              <a:t>yr</a:t>
            </a:r>
            <a:endParaRPr lang="en-US" sz="2600" b="1" dirty="0">
              <a:effectLst/>
              <a:ea typeface="Calibri" panose="020F0502020204030204" pitchFamily="34" charset="0"/>
              <a:cs typeface="Times New Roman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ea typeface="Calibri" panose="020F0502020204030204" pitchFamily="34" charset="0"/>
                <a:cs typeface="Times New Roman"/>
              </a:rPr>
              <a:t>Over 456,000 fewer/reduced asthma cases/</a:t>
            </a:r>
            <a:r>
              <a:rPr lang="en-US" sz="2600" b="1" dirty="0" err="1">
                <a:ea typeface="Calibri" panose="020F0502020204030204" pitchFamily="34" charset="0"/>
                <a:cs typeface="Times New Roman"/>
              </a:rPr>
              <a:t>yr</a:t>
            </a:r>
            <a:endParaRPr lang="en-US" sz="2600" dirty="0">
              <a:ea typeface="Calibri" panose="020F0502020204030204" pitchFamily="34" charset="0"/>
              <a:cs typeface="Times New Roman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ea typeface="Calibri" panose="020F0502020204030204" pitchFamily="34" charset="0"/>
                <a:cs typeface="Times New Roman"/>
              </a:rPr>
              <a:t>Over 142,000 fewer sick days/</a:t>
            </a:r>
            <a:r>
              <a:rPr lang="en-US" sz="2600" b="1" dirty="0" err="1">
                <a:ea typeface="Calibri" panose="020F0502020204030204" pitchFamily="34" charset="0"/>
                <a:cs typeface="Times New Roman"/>
              </a:rPr>
              <a:t>yr</a:t>
            </a:r>
            <a:endParaRPr lang="en-US" sz="2600" b="1" dirty="0">
              <a:ea typeface="Calibri" panose="020F0502020204030204" pitchFamily="34" charset="0"/>
              <a:cs typeface="Times New Roman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ea typeface="Calibri" panose="020F0502020204030204" pitchFamily="34" charset="0"/>
                <a:cs typeface="Times New Roman"/>
              </a:rPr>
              <a:t>Nearly 829,000 fewer minor restricted activity days/</a:t>
            </a:r>
            <a:r>
              <a:rPr lang="en-US" sz="2600" b="1" dirty="0" err="1">
                <a:ea typeface="Calibri" panose="020F0502020204030204" pitchFamily="34" charset="0"/>
                <a:cs typeface="Times New Roman"/>
              </a:rPr>
              <a:t>yr</a:t>
            </a:r>
            <a:endParaRPr lang="en-US" sz="2600" b="1" dirty="0">
              <a:ea typeface="Calibri" panose="020F0502020204030204" pitchFamily="34" charset="0"/>
              <a:cs typeface="Times New Roman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ea typeface="Calibri" panose="020F0502020204030204" pitchFamily="34" charset="0"/>
                <a:cs typeface="Times New Roman"/>
              </a:rPr>
              <a:t>$7.5 billion in avoided health costs/</a:t>
            </a:r>
            <a:r>
              <a:rPr lang="en-US" sz="2600" b="1" dirty="0" err="1">
                <a:ea typeface="Calibri" panose="020F0502020204030204" pitchFamily="34" charset="0"/>
                <a:cs typeface="Times New Roman"/>
              </a:rPr>
              <a:t>yr</a:t>
            </a:r>
            <a:endParaRPr lang="en-US" sz="2600" b="1" dirty="0">
              <a:ea typeface="Calibri" panose="020F0502020204030204" pitchFamily="34" charset="0"/>
              <a:cs typeface="Times New Roman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b="1" dirty="0">
              <a:ea typeface="Calibri" panose="020F0502020204030204" pitchFamily="34" charset="0"/>
              <a:cs typeface="Times New Roman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>
                <a:ea typeface="Calibri" panose="020F0502020204030204" pitchFamily="34" charset="0"/>
                <a:cs typeface="Times New Roman"/>
              </a:rPr>
              <a:t>Source: Trinity Consulting, </a:t>
            </a:r>
            <a:r>
              <a:rPr lang="en-US" sz="2200" dirty="0">
                <a:ea typeface="Calibri" panose="020F0502020204030204" pitchFamily="34" charset="0"/>
                <a:cs typeface="Times New Roman"/>
                <a:hlinkClick r:id="rId2"/>
              </a:rPr>
              <a:t>https://cleanfuels.org/sustainable-impact/health-benefits-study/</a:t>
            </a:r>
            <a:r>
              <a:rPr lang="en-US" sz="2200" dirty="0">
                <a:ea typeface="Calibri" panose="020F0502020204030204" pitchFamily="34" charset="0"/>
                <a:cs typeface="Times New Roman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886163-DDBC-41C5-9499-3ED031735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146" y="2134338"/>
            <a:ext cx="4965509" cy="29533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CAA189-1CF7-4CA3-A1FC-D950DD068A72}"/>
              </a:ext>
            </a:extLst>
          </p:cNvPr>
          <p:cNvSpPr/>
          <p:nvPr/>
        </p:nvSpPr>
        <p:spPr>
          <a:xfrm>
            <a:off x="244186" y="2189343"/>
            <a:ext cx="6385214" cy="159684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ther 1816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530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C490EAA-E1B9-BE5E-F196-539F92DBA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67046"/>
              </p:ext>
            </p:extLst>
          </p:nvPr>
        </p:nvGraphicFramePr>
        <p:xfrm>
          <a:off x="1534511" y="1324303"/>
          <a:ext cx="8471338" cy="5192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9184">
                  <a:extLst>
                    <a:ext uri="{9D8B030D-6E8A-4147-A177-3AD203B41FA5}">
                      <a16:colId xmlns:a16="http://schemas.microsoft.com/office/drawing/2014/main" val="1070033871"/>
                    </a:ext>
                  </a:extLst>
                </a:gridCol>
                <a:gridCol w="1110718">
                  <a:extLst>
                    <a:ext uri="{9D8B030D-6E8A-4147-A177-3AD203B41FA5}">
                      <a16:colId xmlns:a16="http://schemas.microsoft.com/office/drawing/2014/main" val="3711916576"/>
                    </a:ext>
                  </a:extLst>
                </a:gridCol>
                <a:gridCol w="1110718">
                  <a:extLst>
                    <a:ext uri="{9D8B030D-6E8A-4147-A177-3AD203B41FA5}">
                      <a16:colId xmlns:a16="http://schemas.microsoft.com/office/drawing/2014/main" val="732412934"/>
                    </a:ext>
                  </a:extLst>
                </a:gridCol>
                <a:gridCol w="1110718">
                  <a:extLst>
                    <a:ext uri="{9D8B030D-6E8A-4147-A177-3AD203B41FA5}">
                      <a16:colId xmlns:a16="http://schemas.microsoft.com/office/drawing/2014/main" val="3653356296"/>
                    </a:ext>
                  </a:extLst>
                </a:gridCol>
              </a:tblGrid>
              <a:tr h="279618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Study Description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Emissions vs. Petroleum Diesel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925940"/>
                  </a:ext>
                </a:extLst>
              </a:tr>
              <a:tr h="279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PM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NOx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643079"/>
                  </a:ext>
                </a:extLst>
              </a:tr>
              <a:tr h="5751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California Air Resources Board (CARB). “Biodiesel Characterization and NOx Mitigation Study.” 2011.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-28%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-14%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-14%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9449519"/>
                  </a:ext>
                </a:extLst>
              </a:tr>
              <a:tr h="1166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Khan, et al. “Impact of Algae Biofuel on In-Use Gaseous and Particulate Emissions from a Marine Vessel.” 2012</a:t>
                      </a:r>
                      <a:r>
                        <a:rPr lang="en-US" sz="1100" dirty="0">
                          <a:effectLst/>
                        </a:rPr>
                        <a:t>. Note: Study focused on 50% blends of RD and petroleum diesel, so the figures likely understate emissions benefits.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-25%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-10%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-18%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7832677"/>
                  </a:ext>
                </a:extLst>
              </a:tr>
              <a:tr h="2796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CARB. “Multimedia Evaluation.” 2015.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-30%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-10%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 to -10%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372249"/>
                  </a:ext>
                </a:extLst>
              </a:tr>
              <a:tr h="11661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Gladstein and Associates for South Coast Air Quality Management District and Bay Area Air Quality Management District. “Renewable Diesel as a Major Transportation Fuel in California.” 2017.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-29%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-13%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2495468"/>
                  </a:ext>
                </a:extLst>
              </a:tr>
              <a:tr h="8706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Southwest Research Institute for CARB. “Renewable Diesel Effects on Exhaust Emissions from a Tier 3 GE ES44C4 Locomotive.” 2021.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-33%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-14%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-17%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3593016"/>
                  </a:ext>
                </a:extLst>
              </a:tr>
              <a:tr h="5751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University of California-Riverside for CARB. “Low Emission Diesel Study.” 2021.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-32%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-3%</a:t>
                      </a:r>
                      <a:endParaRPr lang="en-US" sz="1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-17%</a:t>
                      </a:r>
                      <a:endParaRPr lang="en-US" sz="1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467857"/>
                  </a:ext>
                </a:extLst>
              </a:tr>
            </a:tbl>
          </a:graphicData>
        </a:graphic>
      </p:graphicFrame>
      <p:sp>
        <p:nvSpPr>
          <p:cNvPr id="15" name="Rectangle 7">
            <a:extLst>
              <a:ext uri="{FF2B5EF4-FFF2-40B4-BE49-F238E27FC236}">
                <a16:creationId xmlns:a16="http://schemas.microsoft.com/office/drawing/2014/main" id="{62DE544F-F3F1-1E24-0959-C8C70B03F3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82089" y="2174591"/>
            <a:ext cx="14680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404A73-43D8-2898-27BB-9CECECF2F8E8}"/>
              </a:ext>
            </a:extLst>
          </p:cNvPr>
          <p:cNvSpPr txBox="1"/>
          <p:nvPr/>
        </p:nvSpPr>
        <p:spPr>
          <a:xfrm>
            <a:off x="1902373" y="660697"/>
            <a:ext cx="7472855" cy="47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table below presents emissions results compiled from several significant studies assessing the impact of utilizing 100% renewable diesel.</a:t>
            </a:r>
            <a:endParaRPr lang="en-US" sz="1200" dirty="0">
              <a:effectLst/>
              <a:latin typeface="Verdana" panose="020B060403050404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79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6AA57-D7F2-4F88-9940-40B7FA62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91" y="276152"/>
            <a:ext cx="11378817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B100 health benefits: Port Elizabeth, </a:t>
            </a:r>
            <a:r>
              <a:rPr lang="en-US" sz="4000" dirty="0" err="1"/>
              <a:t>ny</a:t>
            </a:r>
            <a:r>
              <a:rPr lang="en-US" sz="4000" dirty="0"/>
              <a:t>/</a:t>
            </a:r>
            <a:r>
              <a:rPr lang="en-US" sz="4000" dirty="0" err="1"/>
              <a:t>nj</a:t>
            </a: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6978B-D317-42C3-AFA8-B44D4CE1665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ther 1816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ther 1816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0025D4-850B-43D3-938B-F8A05FFEE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" y="2032276"/>
            <a:ext cx="2827266" cy="2224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06CCC1-2EA4-4953-96B5-5FFC3DD22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745" y="2032276"/>
            <a:ext cx="2817381" cy="22242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3AA0EB-C68E-4E9D-A1E1-FD5F45523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9" y="4307198"/>
            <a:ext cx="2829097" cy="22446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997A6D-F742-4C20-8693-1C297B1B6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745" y="4275312"/>
            <a:ext cx="2831521" cy="22449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C1CA32-C02D-4E58-B508-8A0F4F395AFB}"/>
              </a:ext>
            </a:extLst>
          </p:cNvPr>
          <p:cNvSpPr txBox="1"/>
          <p:nvPr/>
        </p:nvSpPr>
        <p:spPr>
          <a:xfrm>
            <a:off x="58479" y="1601715"/>
            <a:ext cx="59422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ffins on Iceburgs"/>
                <a:ea typeface="+mn-ea"/>
                <a:cs typeface="+mn-cs"/>
              </a:rPr>
              <a:t>Cancer Burden Pre/Post-Switch to B100 (Up to 2516 fewer cases)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0FE7E51-A33F-4599-8E2F-0A5C73BF1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122015"/>
              </p:ext>
            </p:extLst>
          </p:nvPr>
        </p:nvGraphicFramePr>
        <p:xfrm>
          <a:off x="5760860" y="1940269"/>
          <a:ext cx="6431140" cy="475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7708900" imgH="4013200" progId="Excel.Sheet.12">
                  <p:embed/>
                </p:oleObj>
              </mc:Choice>
              <mc:Fallback>
                <p:oleObj name="Worksheet" r:id="rId7" imgW="7708900" imgH="401320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0FE7E51-A33F-4599-8E2F-0A5C73BF1B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60860" y="1940269"/>
                        <a:ext cx="6431140" cy="4751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38E4922-B982-D757-C3DA-63C0E29797B2}"/>
              </a:ext>
            </a:extLst>
          </p:cNvPr>
          <p:cNvSpPr txBox="1"/>
          <p:nvPr/>
        </p:nvSpPr>
        <p:spPr>
          <a:xfrm>
            <a:off x="4841781" y="6539022"/>
            <a:ext cx="2292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-cleanfuels.org</a:t>
            </a:r>
          </a:p>
        </p:txBody>
      </p:sp>
    </p:spTree>
    <p:extLst>
      <p:ext uri="{BB962C8B-B14F-4D97-AF65-F5344CB8AC3E}">
        <p14:creationId xmlns:p14="http://schemas.microsoft.com/office/powerpoint/2010/main" val="444132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gas pump&#10;&#10;Description automatically generated">
            <a:extLst>
              <a:ext uri="{FF2B5EF4-FFF2-40B4-BE49-F238E27FC236}">
                <a16:creationId xmlns:a16="http://schemas.microsoft.com/office/drawing/2014/main" id="{1433700F-CD66-2404-72D3-A3CD81B3A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 b="1412"/>
          <a:stretch/>
        </p:blipFill>
        <p:spPr>
          <a:xfrm>
            <a:off x="3682131" y="610985"/>
            <a:ext cx="8509869" cy="5636029"/>
          </a:xfr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1FBBA9-6003-3DC3-3A2E-90188CB975C2}"/>
              </a:ext>
            </a:extLst>
          </p:cNvPr>
          <p:cNvSpPr txBox="1">
            <a:spLocks/>
          </p:cNvSpPr>
          <p:nvPr/>
        </p:nvSpPr>
        <p:spPr>
          <a:xfrm>
            <a:off x="0" y="2219325"/>
            <a:ext cx="40290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/>
            <a:r>
              <a:rPr lang="en-US" dirty="0">
                <a:solidFill>
                  <a:schemeClr val="tx1"/>
                </a:solidFill>
              </a:rPr>
              <a:t>LCFS ~2.1% of gasoline pump price (11 </a:t>
            </a:r>
            <a:r>
              <a:rPr lang="en-US" dirty="0" err="1">
                <a:solidFill>
                  <a:schemeClr val="tx1"/>
                </a:solidFill>
              </a:rPr>
              <a:t>cpg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231775" lvl="1"/>
            <a:r>
              <a:rPr lang="en-US" dirty="0">
                <a:solidFill>
                  <a:schemeClr val="tx1"/>
                </a:solidFill>
              </a:rPr>
              <a:t>C&amp;T ~ 4.3% of gasoline pump price (22 </a:t>
            </a:r>
            <a:r>
              <a:rPr lang="en-US" dirty="0" err="1">
                <a:solidFill>
                  <a:schemeClr val="tx1"/>
                </a:solidFill>
              </a:rPr>
              <a:t>cpg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231775" lvl="1"/>
            <a:r>
              <a:rPr lang="en-US" dirty="0">
                <a:solidFill>
                  <a:schemeClr val="tx1"/>
                </a:solidFill>
              </a:rPr>
              <a:t>LCFS + C&amp;T less than 6.5% of pump price</a:t>
            </a:r>
          </a:p>
          <a:p>
            <a:pPr marL="231775" lvl="1"/>
            <a:r>
              <a:rPr lang="en-US" dirty="0">
                <a:solidFill>
                  <a:schemeClr val="tx1"/>
                </a:solidFill>
              </a:rPr>
              <a:t>Taxes, crude oil, refining, profits = 93.5% of pump price (crude oil alone is 51%)</a:t>
            </a:r>
          </a:p>
          <a:p>
            <a:pPr marL="3175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175" lvl="1" indent="0">
              <a:buFont typeface="Arial" panose="020B0604020202020204" pitchFamily="34" charset="0"/>
              <a:buNone/>
            </a:pPr>
            <a:r>
              <a:rPr lang="en-US" sz="1700" dirty="0"/>
              <a:t>Source: CA Energy Commission, </a:t>
            </a:r>
            <a:r>
              <a:rPr lang="en-US" sz="1700" dirty="0">
                <a:hlinkClick r:id="rId3"/>
              </a:rPr>
              <a:t>https://www.energy.ca.gov/data-reports/energy-insights/what-drives-californias-gasoline-prices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2885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787A-CA8F-A2B2-B367-963D0B62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3762-EF33-696A-9D71-8C7AB2113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958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Julie Tighe, Patrick McClellan, Andrew Williams – NYLCV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Bertha Lewis – The Black Institute 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Tunisha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Walker-Miller – The Source Consulting Group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Rich Kassel – AJW, Inc.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Floyd Vergara – Clean Fuels Alliance America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Trunzo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Shenker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Russo &amp; Clark</a:t>
            </a:r>
          </a:p>
        </p:txBody>
      </p:sp>
    </p:spTree>
    <p:extLst>
      <p:ext uri="{BB962C8B-B14F-4D97-AF65-F5344CB8AC3E}">
        <p14:creationId xmlns:p14="http://schemas.microsoft.com/office/powerpoint/2010/main" val="156230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Do Between Now And 2040 REALLY Matters - For Both Climate and Health!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534" y="1690688"/>
            <a:ext cx="9112749" cy="43513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B7CC-AB66-E049-88B4-DA963FC19E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a CFS work?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31335"/>
            <a:ext cx="10515600" cy="754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Recommended</a:t>
            </a:r>
            <a:r>
              <a:rPr lang="en-US" sz="1800" dirty="0">
                <a:latin typeface="+mn-lt"/>
              </a:rPr>
              <a:t> as “Clean Transportation Standard” in the CLCPA Scoping Plan.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Based on CA, OR, and WA Low-Carbon Fuel Standard programs, refined to meet New York’s needs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B7CC-AB66-E049-88B4-DA963FC19E9A}" type="slidenum">
              <a:rPr lang="en-US" smtClean="0"/>
              <a:t>4</a:t>
            </a:fld>
            <a:endParaRPr lang="en-US"/>
          </a:p>
        </p:txBody>
      </p:sp>
      <p:sp>
        <p:nvSpPr>
          <p:cNvPr id="5" name="AutoShape 2" descr="The new CFP Stand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86" y="2826526"/>
            <a:ext cx="4176713" cy="31091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83" y="2826526"/>
            <a:ext cx="4124782" cy="32394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449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ADE6F4-D328-6044-B845-2C5E8758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469146"/>
            <a:ext cx="10515600" cy="90528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California’s LCFS is Decarbonizing Transportation Ahead of Schedule</a:t>
            </a:r>
          </a:p>
        </p:txBody>
      </p:sp>
      <p:pic>
        <p:nvPicPr>
          <p:cNvPr id="5" name="Content Placeholder 4" descr="2011 - 2022 Performance of the Low Carbon Fuel Standard">
            <a:extLst>
              <a:ext uri="{FF2B5EF4-FFF2-40B4-BE49-F238E27FC236}">
                <a16:creationId xmlns:a16="http://schemas.microsoft.com/office/drawing/2014/main" id="{F32EF027-0723-93F2-2BE8-A153F18DC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2818" y="1547408"/>
            <a:ext cx="5801784" cy="43513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D6913E-2AE6-8AF3-1470-976BAA21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B7CC-AB66-E049-88B4-DA963FC19E9A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62035" y="5794725"/>
            <a:ext cx="8183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1200" dirty="0">
                <a:solidFill>
                  <a:schemeClr val="tx2"/>
                </a:solidFill>
              </a:rPr>
              <a:t>Sources:  CA Office of Environmental Health Hazard Assessment, May 2022; CARB LCFS Data Dashboard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CFA652-4057-25E3-1232-400B27DD4913}"/>
              </a:ext>
            </a:extLst>
          </p:cNvPr>
          <p:cNvSpPr txBox="1"/>
          <p:nvPr/>
        </p:nvSpPr>
        <p:spPr>
          <a:xfrm>
            <a:off x="254001" y="1737918"/>
            <a:ext cx="556683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 of California car market is now ZEV – compared to 9% of US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accounts for 39% of all EV registrations in the US; NY just 4%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57% of California’s diesel pool is now bio-based – NOT petroleum!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 PM has been reduced 3x as much in California’s “High-Risk” communities as in the state’s “Low-Risk communities, - thanks to accelerated retirement of “dirty diesels”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 now considering a 90x45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8F6C6-DA44-393A-ADFB-801946A6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17" y="50919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 with Aggressive Electrification Produces Greatest Emission Reductions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BA8692-8953-9774-D90E-2F28EF000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617" y="1834753"/>
            <a:ext cx="8204200" cy="368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706406-07D5-E615-D665-D06E8B534615}"/>
              </a:ext>
            </a:extLst>
          </p:cNvPr>
          <p:cNvSpPr txBox="1"/>
          <p:nvPr/>
        </p:nvSpPr>
        <p:spPr>
          <a:xfrm>
            <a:off x="1587062" y="6492875"/>
            <a:ext cx="2774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CLCPA Scoping Plan, p. 122</a:t>
            </a:r>
          </a:p>
        </p:txBody>
      </p:sp>
    </p:spTree>
    <p:extLst>
      <p:ext uri="{BB962C8B-B14F-4D97-AF65-F5344CB8AC3E}">
        <p14:creationId xmlns:p14="http://schemas.microsoft.com/office/powerpoint/2010/main" val="36057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05D6-7751-5B94-EF66-3E622958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Cities, Fleets, and even Airlines are Moving to Clean Fuels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DAFCBF-4D4F-086B-F5DD-8A8485A9F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284" y="1742558"/>
            <a:ext cx="4117819" cy="2315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A5D99A-24E7-07F9-D536-A49A894AC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597703" y="1690688"/>
            <a:ext cx="6542571" cy="1691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6565F-1B2F-55C7-31A4-E2556BDFD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142" y="4636870"/>
            <a:ext cx="5251715" cy="17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274A-43C1-D1E3-D3B1-5FBF3534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17" y="3016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Clean Fuel Standard is Politically Popular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FACD1-79E4-FAAB-8E7C-043AC0D2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83" y="1404938"/>
            <a:ext cx="10515600" cy="1000125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Over two-thirds (68%) of New York voters support a clean fuel standard while less than a quarter (24%) oppose it. Majorities of voters across all major demographic subgroups support a clean fuel standard, with 81% of Black voters and 72% of Latino voters in support.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DE79F-EEAE-7B44-026E-73389172ED77}"/>
              </a:ext>
            </a:extLst>
          </p:cNvPr>
          <p:cNvSpPr txBox="1"/>
          <p:nvPr/>
        </p:nvSpPr>
        <p:spPr>
          <a:xfrm>
            <a:off x="578069" y="6316717"/>
            <a:ext cx="1061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These findings are based on the results of a text-to-web and online survey in New York among N=800 registered voters statewide plus an additional N=100 Black voters and N=100 Latino voters, conducted by Impact Research between February 22-28, 2023. The confidence interval for the overall sample is ± 3.5 at the 95% level of confidence.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A02C3-07C0-1463-2812-B93A4F3A7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610" y="2913062"/>
            <a:ext cx="693928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6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ADD1-62DD-146F-6BBC-16D129BC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York’s CFS Bill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12DD-E3BC-A92B-9C8A-43CFB98D7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S. 1292 (Parker) passed the Senate 51-11 with no floor debate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A. 964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Woerner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has 96 co-sponsors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Included in the Caucus’ 2024 People’s Budget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New York’s bill would: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 a 30% reduction in carbon intensity over 10 years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Argonne-GREET accounting with a 20-year GWP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 utilities and State agencies and authorities to invest at least 40% of the credits they accrue in electrification projects in disadvantaged communities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Allow aviation fuel to opt-in to the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57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1388</Words>
  <Application>Microsoft Macintosh PowerPoint</Application>
  <PresentationFormat>Widescreen</PresentationFormat>
  <Paragraphs>130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Brother 1816</vt:lpstr>
      <vt:lpstr>Calibri</vt:lpstr>
      <vt:lpstr>Calibri Light</vt:lpstr>
      <vt:lpstr>Courier New</vt:lpstr>
      <vt:lpstr>Puffins on Iceburgs</vt:lpstr>
      <vt:lpstr>Verdana</vt:lpstr>
      <vt:lpstr>Wingdings</vt:lpstr>
      <vt:lpstr>Office Theme</vt:lpstr>
      <vt:lpstr>Worksheet</vt:lpstr>
      <vt:lpstr>PowerPoint Presentation</vt:lpstr>
      <vt:lpstr>Attendees</vt:lpstr>
      <vt:lpstr>What We Do Between Now And 2040 REALLY Matters - For Both Climate and Health!</vt:lpstr>
      <vt:lpstr>How Does a CFS work? </vt:lpstr>
      <vt:lpstr>California’s LCFS is Decarbonizing Transportation Ahead of Schedule</vt:lpstr>
      <vt:lpstr>CFS with Aggressive Electrification Produces Greatest Emission Reductions</vt:lpstr>
      <vt:lpstr>Cities, Fleets, and even Airlines are Moving to Clean Fuels</vt:lpstr>
      <vt:lpstr>A Clean Fuel Standard is Politically Popular</vt:lpstr>
      <vt:lpstr>New York’s CFS Bill</vt:lpstr>
      <vt:lpstr>C&amp;T and LCFS Are Complementary policies</vt:lpstr>
      <vt:lpstr>PowerPoint Presentation</vt:lpstr>
      <vt:lpstr>PowerPoint Presentation</vt:lpstr>
      <vt:lpstr>Key Attributes of a Clean Fuel Standard</vt:lpstr>
      <vt:lpstr>How does a CFS fit in with other CLCPA/clean air goals?</vt:lpstr>
      <vt:lpstr>Study Shows Significant Health Benefits from B100</vt:lpstr>
      <vt:lpstr>PowerPoint Presentation</vt:lpstr>
      <vt:lpstr>B100 health benefits: Port Elizabeth, ny/nj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McClellan</dc:creator>
  <cp:lastModifiedBy>Olivia Kugiya</cp:lastModifiedBy>
  <cp:revision>8</cp:revision>
  <dcterms:created xsi:type="dcterms:W3CDTF">2023-12-18T19:37:59Z</dcterms:created>
  <dcterms:modified xsi:type="dcterms:W3CDTF">2024-02-29T21:04:53Z</dcterms:modified>
</cp:coreProperties>
</file>